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63"/>
  </p:notesMasterIdLst>
  <p:handoutMasterIdLst>
    <p:handoutMasterId r:id="rId64"/>
  </p:handoutMasterIdLst>
  <p:sldIdLst>
    <p:sldId id="257" r:id="rId4"/>
    <p:sldId id="512" r:id="rId5"/>
    <p:sldId id="349" r:id="rId6"/>
    <p:sldId id="495" r:id="rId7"/>
    <p:sldId id="496" r:id="rId8"/>
    <p:sldId id="359" r:id="rId9"/>
    <p:sldId id="360" r:id="rId10"/>
    <p:sldId id="363" r:id="rId11"/>
    <p:sldId id="365" r:id="rId12"/>
    <p:sldId id="366" r:id="rId13"/>
    <p:sldId id="460" r:id="rId14"/>
    <p:sldId id="300" r:id="rId15"/>
    <p:sldId id="490" r:id="rId16"/>
    <p:sldId id="513" r:id="rId17"/>
    <p:sldId id="501" r:id="rId18"/>
    <p:sldId id="502" r:id="rId19"/>
    <p:sldId id="503" r:id="rId20"/>
    <p:sldId id="491" r:id="rId21"/>
    <p:sldId id="489" r:id="rId22"/>
    <p:sldId id="492" r:id="rId23"/>
    <p:sldId id="497" r:id="rId24"/>
    <p:sldId id="498" r:id="rId25"/>
    <p:sldId id="499" r:id="rId26"/>
    <p:sldId id="493" r:id="rId27"/>
    <p:sldId id="464" r:id="rId28"/>
    <p:sldId id="438" r:id="rId29"/>
    <p:sldId id="517" r:id="rId30"/>
    <p:sldId id="518" r:id="rId31"/>
    <p:sldId id="519" r:id="rId32"/>
    <p:sldId id="494" r:id="rId33"/>
    <p:sldId id="504" r:id="rId34"/>
    <p:sldId id="506" r:id="rId35"/>
    <p:sldId id="507" r:id="rId36"/>
    <p:sldId id="516" r:id="rId37"/>
    <p:sldId id="510" r:id="rId38"/>
    <p:sldId id="515" r:id="rId39"/>
    <p:sldId id="514" r:id="rId40"/>
    <p:sldId id="509" r:id="rId41"/>
    <p:sldId id="469" r:id="rId42"/>
    <p:sldId id="470" r:id="rId43"/>
    <p:sldId id="475" r:id="rId44"/>
    <p:sldId id="471" r:id="rId45"/>
    <p:sldId id="474" r:id="rId46"/>
    <p:sldId id="477" r:id="rId47"/>
    <p:sldId id="478" r:id="rId48"/>
    <p:sldId id="479" r:id="rId49"/>
    <p:sldId id="347" r:id="rId50"/>
    <p:sldId id="481" r:id="rId51"/>
    <p:sldId id="472" r:id="rId52"/>
    <p:sldId id="480" r:id="rId53"/>
    <p:sldId id="421" r:id="rId54"/>
    <p:sldId id="485" r:id="rId55"/>
    <p:sldId id="486" r:id="rId56"/>
    <p:sldId id="476" r:id="rId57"/>
    <p:sldId id="482" r:id="rId58"/>
    <p:sldId id="483" r:id="rId59"/>
    <p:sldId id="484" r:id="rId60"/>
    <p:sldId id="487" r:id="rId61"/>
    <p:sldId id="391" r:id="rId6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BB4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89347" autoAdjust="0"/>
  </p:normalViewPr>
  <p:slideViewPr>
    <p:cSldViewPr>
      <p:cViewPr varScale="1">
        <p:scale>
          <a:sx n="103" d="100"/>
          <a:sy n="103" d="100"/>
        </p:scale>
        <p:origin x="17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16" y="-78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8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43342" cy="465455"/>
          </a:xfrm>
          <a:prstGeom prst="rect">
            <a:avLst/>
          </a:prstGeom>
        </p:spPr>
        <p:txBody>
          <a:bodyPr vert="horz" lIns="93310" tIns="46656" rIns="93310" bIns="466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2" cy="465455"/>
          </a:xfrm>
          <a:prstGeom prst="rect">
            <a:avLst/>
          </a:prstGeom>
        </p:spPr>
        <p:txBody>
          <a:bodyPr vert="horz" lIns="93310" tIns="46656" rIns="93310" bIns="46656" rtlCol="0"/>
          <a:lstStyle>
            <a:lvl1pPr algn="r">
              <a:defRPr sz="1200"/>
            </a:lvl1pPr>
          </a:lstStyle>
          <a:p>
            <a:fld id="{4D894C2A-7BA7-4EC2-B81E-EAD5637ADCFB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0" tIns="46656" rIns="93310" bIns="466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0" tIns="46656" rIns="93310" bIns="466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42031"/>
            <a:ext cx="3043342" cy="465455"/>
          </a:xfrm>
          <a:prstGeom prst="rect">
            <a:avLst/>
          </a:prstGeom>
        </p:spPr>
        <p:txBody>
          <a:bodyPr vert="horz" lIns="93310" tIns="46656" rIns="93310" bIns="466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2" cy="465455"/>
          </a:xfrm>
          <a:prstGeom prst="rect">
            <a:avLst/>
          </a:prstGeom>
        </p:spPr>
        <p:txBody>
          <a:bodyPr vert="horz" lIns="93310" tIns="46656" rIns="93310" bIns="46656" rtlCol="0" anchor="b"/>
          <a:lstStyle>
            <a:lvl1pPr algn="r">
              <a:defRPr sz="1200"/>
            </a:lvl1pPr>
          </a:lstStyle>
          <a:p>
            <a:fld id="{4403C868-DC49-46F8-BC07-16BC051273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6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3857"/>
            <a:fld id="{FA6AEAA1-2831-4A6D-94B4-FE0E4C14F53F}" type="slidenum">
              <a:rPr lang="en-US" smtClean="0"/>
              <a:pPr defTabSz="883857"/>
              <a:t>1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68338"/>
            <a:ext cx="4737100" cy="3552825"/>
          </a:xfrm>
          <a:noFill/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1985"/>
            <a:fld id="{A5994C4E-C39A-4059-AD79-49140D437A47}" type="slidenum">
              <a:rPr lang="en-US" smtClean="0"/>
              <a:pPr defTabSz="851985"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68338"/>
            <a:ext cx="4737100" cy="3552825"/>
          </a:xfrm>
          <a:noFill/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1985"/>
            <a:fld id="{A5994C4E-C39A-4059-AD79-49140D437A47}" type="slidenum">
              <a:rPr lang="en-US" smtClean="0"/>
              <a:pPr defTabSz="851985"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68338"/>
            <a:ext cx="4737100" cy="3552825"/>
          </a:xfrm>
          <a:noFill/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1985"/>
            <a:fld id="{A5994C4E-C39A-4059-AD79-49140D437A47}" type="slidenum">
              <a:rPr lang="en-US" smtClean="0"/>
              <a:pPr defTabSz="851985"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68338"/>
            <a:ext cx="4737100" cy="3552825"/>
          </a:xfrm>
          <a:noFill/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1985"/>
            <a:fld id="{A5994C4E-C39A-4059-AD79-49140D437A47}" type="slidenum">
              <a:rPr lang="en-US" smtClean="0"/>
              <a:pPr defTabSz="851985"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68338"/>
            <a:ext cx="4737100" cy="3552825"/>
          </a:xfrm>
          <a:noFill/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1985"/>
            <a:fld id="{A5994C4E-C39A-4059-AD79-49140D437A47}" type="slidenum">
              <a:rPr lang="en-US" smtClean="0"/>
              <a:pPr defTabSz="851985"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68338"/>
            <a:ext cx="4737100" cy="3552825"/>
          </a:xfrm>
          <a:noFill/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1985"/>
            <a:fld id="{A5994C4E-C39A-4059-AD79-49140D437A47}" type="slidenum">
              <a:rPr lang="en-US" smtClean="0"/>
              <a:pPr defTabSz="851985"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3857"/>
            <a:fld id="{FA6AEAA1-2831-4A6D-94B4-FE0E4C14F53F}" type="slidenum">
              <a:rPr lang="en-US" smtClean="0"/>
              <a:pPr defTabSz="883857"/>
              <a:t>27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3857"/>
            <a:fld id="{FA6AEAA1-2831-4A6D-94B4-FE0E4C14F53F}" type="slidenum">
              <a:rPr lang="en-US" smtClean="0"/>
              <a:pPr defTabSz="883857"/>
              <a:t>28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3857"/>
            <a:fld id="{FA6AEAA1-2831-4A6D-94B4-FE0E4C14F53F}" type="slidenum">
              <a:rPr lang="en-US" smtClean="0"/>
              <a:pPr defTabSz="883857"/>
              <a:t>29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3857"/>
            <a:fld id="{FA6AEAA1-2831-4A6D-94B4-FE0E4C14F53F}" type="slidenum">
              <a:rPr lang="en-US" smtClean="0"/>
              <a:pPr defTabSz="883857"/>
              <a:t>39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68338"/>
            <a:ext cx="4737100" cy="3552825"/>
          </a:xfrm>
          <a:noFill/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1985"/>
            <a:fld id="{A5994C4E-C39A-4059-AD79-49140D437A47}" type="slidenum">
              <a:rPr lang="en-US" smtClean="0"/>
              <a:pPr defTabSz="851985"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3857"/>
            <a:fld id="{FA6AEAA1-2831-4A6D-94B4-FE0E4C14F53F}" type="slidenum">
              <a:rPr lang="en-US" smtClean="0"/>
              <a:pPr defTabSz="883857"/>
              <a:t>40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68338"/>
            <a:ext cx="4737100" cy="3552825"/>
          </a:xfrm>
          <a:noFill/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1985"/>
            <a:fld id="{A5994C4E-C39A-4059-AD79-49140D437A47}" type="slidenum">
              <a:rPr lang="en-US" smtClean="0"/>
              <a:pPr defTabSz="851985"/>
              <a:t>41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3857"/>
            <a:fld id="{FA6AEAA1-2831-4A6D-94B4-FE0E4C14F53F}" type="slidenum">
              <a:rPr lang="en-US" smtClean="0"/>
              <a:pPr defTabSz="883857"/>
              <a:t>42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68338"/>
            <a:ext cx="4737100" cy="3552825"/>
          </a:xfrm>
          <a:noFill/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1985"/>
            <a:fld id="{A5994C4E-C39A-4059-AD79-49140D437A47}" type="slidenum">
              <a:rPr lang="en-US" smtClean="0"/>
              <a:pPr defTabSz="851985"/>
              <a:t>43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68338"/>
            <a:ext cx="4737100" cy="3552825"/>
          </a:xfrm>
          <a:noFill/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pPr lvl="1"/>
            <a:r>
              <a:rPr lang="en-US" dirty="0" smtClean="0"/>
              <a:t>The RRA established these two criteria as the most important</a:t>
            </a:r>
            <a:r>
              <a:rPr lang="en-US" baseline="0" dirty="0" smtClean="0"/>
              <a:t>. If IRRC determines that the regulation satisfies these criteria, then IRRC must determine…</a:t>
            </a: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1985"/>
            <a:fld id="{A5994C4E-C39A-4059-AD79-49140D437A47}" type="slidenum">
              <a:rPr lang="en-US" smtClean="0"/>
              <a:pPr defTabSz="851985"/>
              <a:t>44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68338"/>
            <a:ext cx="4737100" cy="3552825"/>
          </a:xfrm>
          <a:noFill/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1985"/>
            <a:fld id="{A5994C4E-C39A-4059-AD79-49140D437A47}" type="slidenum">
              <a:rPr lang="en-US" smtClean="0">
                <a:solidFill>
                  <a:prstClr val="black"/>
                </a:solidFill>
              </a:rPr>
              <a:pPr defTabSz="851985"/>
              <a:t>45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3857"/>
            <a:fld id="{FA6AEAA1-2831-4A6D-94B4-FE0E4C14F53F}" type="slidenum">
              <a:rPr lang="en-US" smtClean="0"/>
              <a:pPr defTabSz="883857"/>
              <a:t>46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3857"/>
            <a:fld id="{FA6AEAA1-2831-4A6D-94B4-FE0E4C14F53F}" type="slidenum">
              <a:rPr lang="en-US" smtClean="0"/>
              <a:pPr defTabSz="883857"/>
              <a:t>47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68338"/>
            <a:ext cx="4737100" cy="3552825"/>
          </a:xfrm>
          <a:noFill/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1985"/>
            <a:fld id="{A5994C4E-C39A-4059-AD79-49140D437A47}" type="slidenum">
              <a:rPr lang="en-US" smtClean="0"/>
              <a:pPr defTabSz="851985"/>
              <a:t>48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3857"/>
            <a:fld id="{FA6AEAA1-2831-4A6D-94B4-FE0E4C14F53F}" type="slidenum">
              <a:rPr lang="en-US" smtClean="0"/>
              <a:pPr defTabSz="883857"/>
              <a:t>49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68338"/>
            <a:ext cx="4737100" cy="3552825"/>
          </a:xfrm>
          <a:noFill/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1985"/>
            <a:fld id="{A5994C4E-C39A-4059-AD79-49140D437A47}" type="slidenum">
              <a:rPr lang="en-US" smtClean="0"/>
              <a:pPr defTabSz="851985"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68338"/>
            <a:ext cx="4737100" cy="3552825"/>
          </a:xfrm>
          <a:noFill/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1985"/>
            <a:fld id="{A5994C4E-C39A-4059-AD79-49140D437A47}" type="slidenum">
              <a:rPr lang="en-US" smtClean="0"/>
              <a:pPr defTabSz="851985"/>
              <a:t>50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68338"/>
            <a:ext cx="4737100" cy="3552825"/>
          </a:xfrm>
          <a:noFill/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1985"/>
            <a:fld id="{A5994C4E-C39A-4059-AD79-49140D437A47}" type="slidenum">
              <a:rPr lang="en-US" smtClean="0"/>
              <a:pPr defTabSz="851985"/>
              <a:t>51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3857"/>
            <a:fld id="{FA6AEAA1-2831-4A6D-94B4-FE0E4C14F53F}" type="slidenum">
              <a:rPr lang="en-US" smtClean="0"/>
              <a:pPr defTabSz="883857"/>
              <a:t>54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3857"/>
            <a:fld id="{FA6AEAA1-2831-4A6D-94B4-FE0E4C14F53F}" type="slidenum">
              <a:rPr lang="en-US" smtClean="0"/>
              <a:pPr defTabSz="883857"/>
              <a:t>55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3857"/>
            <a:fld id="{FA6AEAA1-2831-4A6D-94B4-FE0E4C14F53F}" type="slidenum">
              <a:rPr lang="en-US" smtClean="0"/>
              <a:pPr defTabSz="883857"/>
              <a:t>56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3857"/>
            <a:fld id="{FA6AEAA1-2831-4A6D-94B4-FE0E4C14F53F}" type="slidenum">
              <a:rPr lang="en-US" smtClean="0"/>
              <a:pPr defTabSz="883857"/>
              <a:t>57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68338"/>
            <a:ext cx="4737100" cy="3552825"/>
          </a:xfrm>
          <a:noFill/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1985"/>
            <a:fld id="{A5994C4E-C39A-4059-AD79-49140D437A47}" type="slidenum">
              <a:rPr lang="en-US" smtClean="0"/>
              <a:pPr defTabSz="851985"/>
              <a:t>58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68338"/>
            <a:ext cx="4737100" cy="3552825"/>
          </a:xfrm>
          <a:noFill/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1985"/>
            <a:fld id="{A5994C4E-C39A-4059-AD79-49140D437A47}" type="slidenum">
              <a:rPr lang="en-US" smtClean="0"/>
              <a:pPr defTabSz="851985"/>
              <a:t>59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68338"/>
            <a:ext cx="4737100" cy="3552825"/>
          </a:xfrm>
          <a:noFill/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1985"/>
            <a:fld id="{A5994C4E-C39A-4059-AD79-49140D437A47}" type="slidenum">
              <a:rPr lang="en-US" smtClean="0"/>
              <a:pPr defTabSz="851985"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68338"/>
            <a:ext cx="4737100" cy="3552825"/>
          </a:xfrm>
          <a:noFill/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1985"/>
            <a:fld id="{A5994C4E-C39A-4059-AD79-49140D437A47}" type="slidenum">
              <a:rPr lang="en-US" smtClean="0"/>
              <a:pPr defTabSz="851985"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68338"/>
            <a:ext cx="4737100" cy="3552825"/>
          </a:xfrm>
          <a:noFill/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1985"/>
            <a:fld id="{A5994C4E-C39A-4059-AD79-49140D437A47}" type="slidenum">
              <a:rPr lang="en-US" smtClean="0"/>
              <a:pPr defTabSz="851985"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68338"/>
            <a:ext cx="4737100" cy="3552825"/>
          </a:xfrm>
          <a:noFill/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1985"/>
            <a:fld id="{A5994C4E-C39A-4059-AD79-49140D437A47}" type="slidenum">
              <a:rPr lang="en-US" smtClean="0"/>
              <a:pPr defTabSz="851985"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68338"/>
            <a:ext cx="4737100" cy="3552825"/>
          </a:xfrm>
          <a:noFill/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1985"/>
            <a:fld id="{A5994C4E-C39A-4059-AD79-49140D437A47}" type="slidenum">
              <a:rPr lang="en-US" smtClean="0"/>
              <a:pPr defTabSz="851985"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68338"/>
            <a:ext cx="4737100" cy="3552825"/>
          </a:xfrm>
          <a:noFill/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1985"/>
            <a:fld id="{A5994C4E-C39A-4059-AD79-49140D437A47}" type="slidenum">
              <a:rPr lang="en-US" smtClean="0"/>
              <a:pPr defTabSz="851985"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477000"/>
            <a:ext cx="8153400" cy="381000"/>
          </a:xfrm>
        </p:spPr>
        <p:txBody>
          <a:bodyPr/>
          <a:lstStyle/>
          <a:p>
            <a:r>
              <a:rPr lang="en-US" dirty="0" smtClean="0"/>
              <a:t>WWW.IRRC.STATE.PA.US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68B3-1C4B-4C7C-9C5E-1E6625714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3BBF88-4F4C-469A-87BE-64A34FA0FC1F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68B3-1C4B-4C7C-9C5E-1E6625714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3BBF88-4F4C-469A-87BE-64A34FA0FC1F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68B3-1C4B-4C7C-9C5E-1E6625714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3BBF88-4F4C-469A-87BE-64A34FA0FC1F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68B3-1C4B-4C7C-9C5E-1E6625714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3BBF88-4F4C-469A-87BE-64A34FA0FC1F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68B3-1C4B-4C7C-9C5E-1E6625714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BF304-F26D-4E75-9D4B-EB2C3F137B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www.irrc.state.pa.us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0E481-9A40-44FD-A061-0EAAC79D53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www.irrc.state.pa.us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1673C-6678-491E-AC98-7953373D85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www.irrc.state.pa.us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7FC90-FACD-4FF9-8865-BE8E081494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www.irrc.state.pa.us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B0E4-F2C8-4593-B633-4D3FABB0E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www.irrc.state.pa.us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3FF4-B5A0-4885-B21C-D9CD606F6A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3BBF88-4F4C-469A-87BE-64A34FA0FC1F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477000"/>
            <a:ext cx="8153400" cy="381000"/>
          </a:xfrm>
        </p:spPr>
        <p:txBody>
          <a:bodyPr/>
          <a:lstStyle/>
          <a:p>
            <a:r>
              <a:rPr lang="en-US" smtClean="0"/>
              <a:t>WWW .IRRC.STATE.PA.US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68B3-1C4B-4C7C-9C5E-1E66257147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www.irrc.state.pa.us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D8BA-A434-4DA7-AC19-2AC77EB38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www.irrc.state.pa.us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FE2D8-7A42-4493-B946-CB635E18A7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www.irrc.state.pa.us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A077E-FED2-4523-8906-8AA6D31D28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www.irrc.state.pa.us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03577-65F2-4B90-9F54-3BBBDBA8A4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www.irrc.state.pa.us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2D77E-C836-4C82-8777-8391F16D3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BF304-F26D-4E75-9D4B-EB2C3F137B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www.irrc.state.pa.us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0E481-9A40-44FD-A061-0EAAC79D53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www.irrc.state.pa.us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1673C-6678-491E-AC98-7953373D85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www.irrc.state.pa.us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7FC90-FACD-4FF9-8865-BE8E081494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www.irrc.state.pa.us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B0E4-F2C8-4593-B633-4D3FABB0E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3BBF88-4F4C-469A-87BE-64A34FA0FC1F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68B3-1C4B-4C7C-9C5E-1E6625714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www.irrc.state.pa.us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3FF4-B5A0-4885-B21C-D9CD606F6A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www.irrc.state.pa.us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D8BA-A434-4DA7-AC19-2AC77EB38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www.irrc.state.pa.us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FE2D8-7A42-4493-B946-CB635E18A7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www.irrc.state.pa.us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A077E-FED2-4523-8906-8AA6D31D28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www.irrc.state.pa.us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03577-65F2-4B90-9F54-3BBBDBA8A4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www.irrc.state.pa.us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2D77E-C836-4C82-8777-8391F16D3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3BBF88-4F4C-469A-87BE-64A34FA0FC1F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68B3-1C4B-4C7C-9C5E-1E6625714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3BBF88-4F4C-469A-87BE-64A34FA0FC1F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68B3-1C4B-4C7C-9C5E-1E6625714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3BBF88-4F4C-469A-87BE-64A34FA0FC1F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68B3-1C4B-4C7C-9C5E-1E6625714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3BBF88-4F4C-469A-87BE-64A34FA0FC1F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68B3-1C4B-4C7C-9C5E-1E6625714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E68B3-1C4B-4C7C-9C5E-1E66257147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38200" y="6553200"/>
            <a:ext cx="8305800" cy="304800"/>
          </a:xfrm>
        </p:spPr>
        <p:txBody>
          <a:bodyPr/>
          <a:lstStyle>
            <a:lvl1pPr>
              <a:defRPr sz="1600" b="1">
                <a:latin typeface="Franklin Gothic Book" pitchFamily="34" charset="0"/>
              </a:defRPr>
            </a:lvl1pPr>
          </a:lstStyle>
          <a:p>
            <a:r>
              <a:rPr lang="en-US" dirty="0" smtClean="0"/>
              <a:t>www.irrc.state.pa.us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 .IRRC.STATE.PA.US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6E68B3-1C4B-4C7C-9C5E-1E66257147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0" y="6477000"/>
            <a:ext cx="8153400" cy="381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WWW .IRRC.STATE.PA.US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E68B3-1C4B-4C7C-9C5E-1E66257147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3126434" y="3059664"/>
            <a:ext cx="6919559" cy="80021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800" dirty="0" smtClean="0">
                <a:solidFill>
                  <a:schemeClr val="bg1"/>
                </a:solidFill>
                <a:latin typeface="Franklin Gothic Medium Cond" pitchFamily="34" charset="0"/>
                <a:ea typeface="Verdana" pitchFamily="34" charset="0"/>
                <a:cs typeface="Verdana" pitchFamily="34" charset="0"/>
              </a:rPr>
              <a:t>INDEPENDENT</a:t>
            </a:r>
            <a:r>
              <a:rPr lang="en-US" sz="2800" baseline="0" dirty="0" smtClean="0">
                <a:solidFill>
                  <a:schemeClr val="bg1"/>
                </a:solidFill>
                <a:latin typeface="Franklin Gothic Medium Cond" pitchFamily="34" charset="0"/>
                <a:ea typeface="Verdana" pitchFamily="34" charset="0"/>
                <a:cs typeface="Verdana" pitchFamily="34" charset="0"/>
              </a:rPr>
              <a:t> REGULATORY REVIEW COMMISSION</a:t>
            </a:r>
            <a:endParaRPr lang="en-US" sz="2800" dirty="0">
              <a:solidFill>
                <a:schemeClr val="bg1"/>
              </a:solidFill>
              <a:latin typeface="Franklin Gothic Medium Cond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2666256" y="3352056"/>
            <a:ext cx="6858000" cy="1538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pic>
        <p:nvPicPr>
          <p:cNvPr id="10" name="Picture 9" descr="Pennsylvania-quarter2.jpg"/>
          <p:cNvPicPr>
            <a:picLocks noChangeAspect="1"/>
          </p:cNvPicPr>
          <p:nvPr/>
        </p:nvPicPr>
        <p:blipFill>
          <a:blip r:embed="rId15" cstate="print">
            <a:lum bright="70000" contrast="-70000"/>
          </a:blip>
          <a:stretch>
            <a:fillRect/>
          </a:stretch>
        </p:blipFill>
        <p:spPr>
          <a:xfrm>
            <a:off x="1752600" y="24015"/>
            <a:ext cx="6591300" cy="607198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8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www.irrc.state.pa.us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7F92CB-B124-4428-9A5F-AAB1AF805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www.irrc.state.pa.us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7F92CB-B124-4428-9A5F-AAB1AF805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T9_j4jMvNAhXpz4MKHSefCnsQjRwIBw&amp;url=https://yourmvp.wordpress.com/tag/ground-and-pound/&amp;psig=AFQjCNH3gdZTq1AWAWyrIPGlYdI7dgM_-Q&amp;ust=146721632801489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914400" y="304800"/>
            <a:ext cx="80772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4000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The Regulatory Review Process </a:t>
            </a:r>
          </a:p>
          <a:p>
            <a:pPr algn="ctr" eaLnBrk="0" hangingPunct="0">
              <a:buClrTx/>
              <a:buSzTx/>
              <a:buFontTx/>
              <a:buNone/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in Pennsylvania</a:t>
            </a: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1200" b="1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12, 2018</a:t>
            </a:r>
          </a:p>
          <a:p>
            <a:pPr algn="ctr" eaLnBrk="0" hangingPunct="0">
              <a:buClrTx/>
              <a:buSzTx/>
              <a:buFontTx/>
              <a:buNone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Committee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 and Community Providers Association</a:t>
            </a:r>
          </a:p>
          <a:p>
            <a:pPr algn="ctr" eaLnBrk="0" hangingPunct="0">
              <a:buClrTx/>
              <a:buSzTx/>
              <a:buFontTx/>
              <a:buNone/>
              <a:defRPr/>
            </a:pP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Harrisburg, PA</a:t>
            </a:r>
            <a:endParaRPr lang="en-US" sz="3200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553200"/>
            <a:ext cx="8305800" cy="307777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</a:rPr>
              <a:t>www.irrc.state.pa.us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91573" y="5543395"/>
            <a:ext cx="2999539" cy="646331"/>
          </a:xfrm>
          <a:prstGeom prst="rect">
            <a:avLst/>
          </a:prstGeom>
          <a:noFill/>
          <a:ln w="38100" cmpd="sng">
            <a:noFill/>
            <a:round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James Smith &amp; Corinne Brandt 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 Analysts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Regulatory Review Commission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447800"/>
            <a:ext cx="7924800" cy="1981200"/>
          </a:xfrm>
          <a:ln w="25400">
            <a:noFill/>
          </a:ln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3C7A-07FC-444E-BB27-3FDAB019288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"/>
            <a:ext cx="8305800" cy="707886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Day: Legal Framework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990600"/>
            <a:ext cx="8302805" cy="496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Code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 P.S. § 232)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00000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 612 requires the Governor’s Office of Budget to prepare a fiscal note for proposed regulations indicating revenue loss or cost increase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Commonwealth Attorneys Act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 P.S.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§§ 732-101–732-506)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00000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for the review of proposed and final regulations for form and legality by the Office of Attorney General and the Office of General Counsel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Commonwealth Documents Law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P.S. §§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1102-1208)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00000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for the publication of proposed rulemakings for public review and comment 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Regulatory Review Act (RRA)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(71 P.S. §§ 745.1– 745.14)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00000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for the formal review of proposed and final regulations by  the General Assembly and IRRC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447800"/>
            <a:ext cx="7924800" cy="1981200"/>
          </a:xfrm>
          <a:ln w="25400">
            <a:noFill/>
          </a:ln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7174" name="Content Placeholder 7"/>
          <p:cNvSpPr>
            <a:spLocks noGrp="1"/>
          </p:cNvSpPr>
          <p:nvPr>
            <p:ph sz="quarter" idx="4"/>
          </p:nvPr>
        </p:nvSpPr>
        <p:spPr>
          <a:xfrm>
            <a:off x="914401" y="838200"/>
            <a:ext cx="8077199" cy="5562600"/>
          </a:xfrm>
          <a:ln w="25400">
            <a:noFill/>
            <a:round/>
          </a:ln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“Any rule…promulgated by an agency under statutory authority….”</a:t>
            </a:r>
          </a:p>
          <a:p>
            <a:pPr marL="400050" lvl="1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Statutory authority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law written and passed by an elected legislature and Governor</a:t>
            </a:r>
          </a:p>
          <a:p>
            <a:pPr marL="400050" lvl="1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3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authority of the statute</a:t>
            </a:r>
          </a:p>
          <a:p>
            <a:pPr lvl="3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the full force and effect of law</a:t>
            </a:r>
          </a:p>
          <a:p>
            <a:pPr lvl="3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Binding on the agency and regulated community</a:t>
            </a:r>
          </a:p>
          <a:p>
            <a:pPr lvl="3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Promulgated by an agency</a:t>
            </a:r>
          </a:p>
          <a:p>
            <a:pPr marL="1257300" lvl="3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3C7A-07FC-444E-BB27-3FDAB019288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"/>
            <a:ext cx="8305800" cy="707886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regulation?</a:t>
            </a:r>
          </a:p>
        </p:txBody>
      </p:sp>
    </p:spTree>
    <p:extLst>
      <p:ext uri="{BB962C8B-B14F-4D97-AF65-F5344CB8AC3E}">
        <p14:creationId xmlns:p14="http://schemas.microsoft.com/office/powerpoint/2010/main" val="18831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447800"/>
            <a:ext cx="7924800" cy="1981200"/>
          </a:xfrm>
          <a:ln w="25400">
            <a:noFill/>
          </a:ln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7174" name="Content Placeholder 7"/>
          <p:cNvSpPr>
            <a:spLocks noGrp="1"/>
          </p:cNvSpPr>
          <p:nvPr>
            <p:ph sz="quarter" idx="4"/>
          </p:nvPr>
        </p:nvSpPr>
        <p:spPr>
          <a:xfrm>
            <a:off x="952500" y="1143000"/>
            <a:ext cx="8077199" cy="4495800"/>
          </a:xfrm>
          <a:ln w="25400">
            <a:noFill/>
            <a:rou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amend,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repeal a regulation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legislation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Comply with a state or federal court decision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Clarify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existing regulation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3C7A-07FC-444E-BB27-3FDAB019288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"/>
            <a:ext cx="8305800" cy="707886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regulations do?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447800"/>
            <a:ext cx="7924800" cy="1981200"/>
          </a:xfrm>
          <a:ln w="25400">
            <a:noFill/>
          </a:ln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7174" name="Content Placeholder 7"/>
          <p:cNvSpPr>
            <a:spLocks noGrp="1"/>
          </p:cNvSpPr>
          <p:nvPr>
            <p:ph sz="quarter" idx="4"/>
          </p:nvPr>
        </p:nvSpPr>
        <p:spPr>
          <a:xfrm>
            <a:off x="990600" y="2133600"/>
            <a:ext cx="8039099" cy="4114800"/>
          </a:xfrm>
          <a:ln w="25400">
            <a:noFill/>
            <a:rou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Disability Terminology Update (#3137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 Assessment Standards (#2976)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Changes to Immunization Requirements (#3146 and #3147)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3C7A-07FC-444E-BB27-3FDAB019288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"/>
            <a:ext cx="8305800" cy="1323439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Regulations Reviewed by IRRC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" y="658524"/>
            <a:ext cx="7315200" cy="42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76799"/>
            <a:ext cx="7299502" cy="69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00800"/>
            <a:ext cx="8458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72" y="5557363"/>
            <a:ext cx="3521357" cy="6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1"/>
            <a:ext cx="8305800" cy="646331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  Examples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1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"/>
            <a:ext cx="8305800" cy="646331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  Examples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00800"/>
            <a:ext cx="8458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:\Capacity Limits 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629400" cy="422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3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68" y="3132357"/>
            <a:ext cx="8129588" cy="260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"/>
            <a:ext cx="8305800" cy="646331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  Examples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00800"/>
            <a:ext cx="8458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6332"/>
            <a:ext cx="8258176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53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"/>
            <a:ext cx="8305800" cy="646331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  Examples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00800"/>
            <a:ext cx="8458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6" y="609600"/>
            <a:ext cx="8360788" cy="431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796362"/>
            <a:ext cx="2743201" cy="161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4893224"/>
            <a:ext cx="5029200" cy="122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5045624"/>
            <a:ext cx="5029200" cy="122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15833"/>
            <a:ext cx="4495800" cy="108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4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447800"/>
            <a:ext cx="7924800" cy="1981200"/>
          </a:xfrm>
          <a:ln w="25400">
            <a:noFill/>
          </a:ln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7174" name="Content Placeholder 7"/>
          <p:cNvSpPr>
            <a:spLocks noGrp="1"/>
          </p:cNvSpPr>
          <p:nvPr>
            <p:ph sz="quarter" idx="4"/>
          </p:nvPr>
        </p:nvSpPr>
        <p:spPr>
          <a:xfrm>
            <a:off x="952500" y="838200"/>
            <a:ext cx="8077199" cy="4495800"/>
          </a:xfrm>
          <a:ln w="25400">
            <a:noFill/>
            <a:rou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Athletic Commission: Mixed Martial Arts “Ground and Pound” Rules (#2958)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DCNR: Ginseng Harvesting Regulations (#2991)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Gaming Control Board: Smoking in Licensed Facilities (Implementing the Clean Indoor Air Act) (#2731)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3C7A-07FC-444E-BB27-3FDAB019288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"/>
            <a:ext cx="8305800" cy="707886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Examples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epicmartialarts.files.wordpress.com/2010/05/ground-n-poun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6800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4876799"/>
            <a:ext cx="2390773" cy="159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526" y="4876800"/>
            <a:ext cx="233147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1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447800"/>
            <a:ext cx="7924800" cy="1981200"/>
          </a:xfrm>
          <a:ln w="25400">
            <a:noFill/>
          </a:ln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7174" name="Content Placeholder 7"/>
          <p:cNvSpPr>
            <a:spLocks noGrp="1"/>
          </p:cNvSpPr>
          <p:nvPr>
            <p:ph sz="quarter" idx="4"/>
          </p:nvPr>
        </p:nvSpPr>
        <p:spPr>
          <a:xfrm>
            <a:off x="952500" y="990600"/>
            <a:ext cx="8077199" cy="4495800"/>
          </a:xfrm>
          <a:ln w="25400">
            <a:noFill/>
            <a:rou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Regulations from the Courts, Game Commission, and Fish &amp; Boat Commission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Areas Specifically Exempted by Statute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Regulations Under Act 16 of 2016 (Medical Marijuana) – The Act provides for temporary regulations that are exempt from regulatory review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 22 of 2011 (Omnibus Welfare Code Amendments) – Approved June 30, 2011; This statute specifically exempted from review regulations promulgated through June, 2012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3C7A-07FC-444E-BB27-3FDAB0192886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"/>
            <a:ext cx="8305800" cy="707886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Exceptions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382000" cy="5257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most cases, regulations follow a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two-stage review process:</a:t>
            </a:r>
          </a:p>
          <a:p>
            <a:pPr marL="40005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Regulation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Comment, and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</a:p>
          <a:p>
            <a:pPr marL="40005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Regulation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Comment, followed by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Vote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685800"/>
          </a:xfrm>
          <a:solidFill>
            <a:schemeClr val="tx2"/>
          </a:solidFill>
          <a:ln w="63500">
            <a:noFill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only remember one thing…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0E481-9A40-44FD-A061-0EAAC79D53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553200"/>
            <a:ext cx="8305800" cy="307777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</a:rPr>
              <a:t>www.irrc.state.pa.us</a:t>
            </a:r>
          </a:p>
        </p:txBody>
      </p:sp>
    </p:spTree>
    <p:extLst>
      <p:ext uri="{BB962C8B-B14F-4D97-AF65-F5344CB8AC3E}">
        <p14:creationId xmlns:p14="http://schemas.microsoft.com/office/powerpoint/2010/main" val="15937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447800"/>
            <a:ext cx="7924800" cy="1981200"/>
          </a:xfrm>
          <a:ln w="25400">
            <a:noFill/>
          </a:ln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7174" name="Content Placeholder 7"/>
          <p:cNvSpPr>
            <a:spLocks noGrp="1"/>
          </p:cNvSpPr>
          <p:nvPr>
            <p:ph sz="quarter" idx="4"/>
          </p:nvPr>
        </p:nvSpPr>
        <p:spPr>
          <a:xfrm>
            <a:off x="1066801" y="1200330"/>
            <a:ext cx="8077199" cy="4953000"/>
          </a:xfrm>
          <a:ln w="25400">
            <a:noFill/>
            <a:rou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Stay in Contact with Agency/Department Staff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IRRC’s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subscribe to receive automatic notices regarding specific agencies, specific regulations, the posting of IRRC’s public meeting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agendas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Governor’s Regulatory Agenda in February &amp; July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3C7A-07FC-444E-BB27-3FDAB019288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"/>
            <a:ext cx="8305800" cy="646331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Out About Proposed Regulations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47" y="0"/>
            <a:ext cx="8312150" cy="68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8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76200"/>
            <a:ext cx="8032366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3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9" y="0"/>
            <a:ext cx="8228012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447800"/>
            <a:ext cx="7924800" cy="1981200"/>
          </a:xfrm>
          <a:ln w="25400">
            <a:noFill/>
          </a:ln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7174" name="Content Placeholder 7"/>
          <p:cNvSpPr>
            <a:spLocks noGrp="1"/>
          </p:cNvSpPr>
          <p:nvPr>
            <p:ph sz="quarter" idx="4"/>
          </p:nvPr>
        </p:nvSpPr>
        <p:spPr>
          <a:xfrm>
            <a:off x="1066801" y="1200330"/>
            <a:ext cx="8077199" cy="4953000"/>
          </a:xfrm>
          <a:ln w="25400">
            <a:noFill/>
            <a:round/>
          </a:ln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3C7A-07FC-444E-BB27-3FDAB019288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"/>
            <a:ext cx="8305800" cy="646331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Governor’s Regulatory Agenda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77" y="646332"/>
            <a:ext cx="8397623" cy="575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2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912055" y="3517"/>
            <a:ext cx="8229600" cy="677108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sz="3800" b="1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Two-stage Regulatory Review </a:t>
            </a:r>
            <a:r>
              <a:rPr lang="en-US" sz="3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Process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914400" y="1447800"/>
            <a:ext cx="7924800" cy="4876800"/>
          </a:xfrm>
          <a:prstGeom prst="rect">
            <a:avLst/>
          </a:prstGeom>
          <a:ln w="25400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4"/>
          </p:nvPr>
        </p:nvSpPr>
        <p:spPr>
          <a:xfrm>
            <a:off x="920496" y="914400"/>
            <a:ext cx="8077199" cy="4953000"/>
          </a:xfrm>
          <a:ln w="25400">
            <a:noFill/>
            <a:round/>
          </a:ln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for a regulation to become official, it must first go through the regulatory review process.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Formal Stages to the Process</a:t>
            </a:r>
          </a:p>
          <a:p>
            <a:pPr marL="800100" lvl="2" indent="0" algn="just">
              <a:spcBef>
                <a:spcPts val="600"/>
              </a:spcBef>
              <a:buNone/>
              <a:defRPr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 Proposed – Published in 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Pennsylvania Bulletin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Comments Submitted to Agency, followed by Agency Review, Response, and Amendments</a:t>
            </a:r>
          </a:p>
          <a:p>
            <a:pPr marL="800100" lvl="2" indent="0" algn="just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Final 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Comments, IRRC Public Meeting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90600" y="6477000"/>
            <a:ext cx="8153400" cy="381000"/>
          </a:xfrm>
        </p:spPr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</p:spTree>
    <p:extLst>
      <p:ext uri="{BB962C8B-B14F-4D97-AF65-F5344CB8AC3E}">
        <p14:creationId xmlns:p14="http://schemas.microsoft.com/office/powerpoint/2010/main" val="13447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447800"/>
            <a:ext cx="7924800" cy="1981200"/>
          </a:xfrm>
          <a:ln w="25400">
            <a:noFill/>
          </a:ln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3C7A-07FC-444E-BB27-3FDAB019288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"/>
            <a:ext cx="8305800" cy="677108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Regulation Steps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71639" y="1066800"/>
            <a:ext cx="8077200" cy="4933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lvl="0">
              <a:lnSpc>
                <a:spcPct val="80000"/>
              </a:lnSpc>
              <a:spcAft>
                <a:spcPts val="1200"/>
              </a:spcAft>
              <a:buClr>
                <a:srgbClr val="1F497D"/>
              </a:buClr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Delivery to Legislative Reference Bureau, IRRC, and Standing Committees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rgbClr val="1F497D"/>
              </a:buClr>
            </a:pP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80000"/>
              </a:lnSpc>
              <a:spcAft>
                <a:spcPts val="120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Reviewed by Attorney General, Budget Office, and Office of General Counsel</a:t>
            </a:r>
          </a:p>
          <a:p>
            <a:pPr marL="800100" lvl="1" indent="-342900">
              <a:lnSpc>
                <a:spcPct val="80000"/>
              </a:lnSpc>
              <a:spcAft>
                <a:spcPts val="120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 in 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 Bulletin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minimum 30-day public comment period</a:t>
            </a:r>
          </a:p>
          <a:p>
            <a:pPr marL="800100" lvl="1" indent="-342900">
              <a:lnSpc>
                <a:spcPct val="80000"/>
              </a:lnSpc>
              <a:spcAft>
                <a:spcPts val="120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and comment period for the public, IRRC and Standing Committees</a:t>
            </a:r>
          </a:p>
          <a:p>
            <a:pPr marL="290513" lvl="0" indent="-290513">
              <a:lnSpc>
                <a:spcPct val="80000"/>
              </a:lnSpc>
              <a:buClr>
                <a:srgbClr val="1F497D"/>
              </a:buClr>
              <a:buFont typeface="Arial" pitchFamily="34" charset="0"/>
              <a:buChar char="■"/>
            </a:pP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ctr">
              <a:defRPr/>
            </a:pPr>
            <a:endParaRPr lang="en-US" sz="2400" i="1" dirty="0">
              <a:solidFill>
                <a:schemeClr val="tx1"/>
              </a:solidFill>
            </a:endParaRPr>
          </a:p>
          <a:p>
            <a:pPr marL="342900" indent="-342900" algn="ctr">
              <a:defRPr/>
            </a:pPr>
            <a:endParaRPr lang="en-US" sz="2400" i="1" dirty="0">
              <a:solidFill>
                <a:schemeClr val="tx1"/>
              </a:solidFill>
            </a:endParaRPr>
          </a:p>
          <a:p>
            <a:pPr marL="342900" indent="-342900" algn="ctr"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6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553200"/>
            <a:ext cx="8305800" cy="307777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</a:rPr>
              <a:t>www.irrc.state.pa.us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"/>
            <a:ext cx="8305800" cy="677108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Regulation Review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76300" y="868026"/>
            <a:ext cx="8229600" cy="5876091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Font typeface="Arial" pitchFamily="34" charset="0"/>
              <a:buNone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Comments</a:t>
            </a:r>
          </a:p>
          <a:p>
            <a:pPr marL="457200" lvl="1" indent="0">
              <a:spcBef>
                <a:spcPts val="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Comments from the public, trade associations, and members of the regulated community must be filed within the comment period –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EXCEPTIONS</a:t>
            </a:r>
          </a:p>
          <a:p>
            <a:pPr marL="457200" lvl="1" indent="0">
              <a:spcBef>
                <a:spcPts val="0"/>
              </a:spcBef>
              <a:buClr>
                <a:srgbClr val="1F497D"/>
              </a:buClr>
              <a:buNone/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2"/>
              </a:buClr>
              <a:buFont typeface="Arial" pitchFamily="34" charset="0"/>
              <a:buNone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IRRC review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Comments due 30 days from the close of the public comment period –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EXCEPTIONS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Scope of review limited to statutory criteria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possible that IRRC will not issue comments </a:t>
            </a:r>
          </a:p>
          <a:p>
            <a:pPr marL="457200" lvl="1" indent="0">
              <a:buClr>
                <a:schemeClr val="tx2"/>
              </a:buClr>
              <a:buFont typeface="Arial" pitchFamily="34" charset="0"/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2"/>
              </a:buClr>
              <a:buFont typeface="Arial" pitchFamily="34" charset="0"/>
              <a:buNone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Standing Committees review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Comments may be delivered any time before final-form regulation is delivered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Scope of review is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limited to statutory criteria</a:t>
            </a:r>
          </a:p>
          <a:p>
            <a:pPr marL="0" indent="0">
              <a:buClr>
                <a:schemeClr val="tx2"/>
              </a:buClr>
              <a:buFont typeface="Arial" pitchFamily="34" charset="0"/>
              <a:buNone/>
              <a:defRPr/>
            </a:pPr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  <a:defRPr/>
            </a:pPr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  <a:defRPr/>
            </a:pPr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  <a:defRPr/>
            </a:pP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27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914400" y="-76200"/>
            <a:ext cx="8077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553200"/>
            <a:ext cx="8305800" cy="307777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</a:rPr>
              <a:t>www.irrc.state.pa.us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"/>
            <a:ext cx="8305800" cy="677108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IRRC Criteria for Review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874776" y="613112"/>
            <a:ext cx="8305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Whether Agency has statutory authority to implement the regulation</a:t>
            </a:r>
          </a:p>
          <a:p>
            <a:pPr marL="342900" lvl="1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Whether the regulation is consistent with legislative intent</a:t>
            </a:r>
          </a:p>
          <a:p>
            <a:pPr marL="342900" lvl="1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and fiscal impact on the public and private sector</a:t>
            </a:r>
          </a:p>
          <a:p>
            <a:pPr marL="342900" lvl="1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of the public health, safety and welfare</a:t>
            </a:r>
          </a:p>
          <a:p>
            <a:pPr marL="342900" lvl="1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Clarity, feasibility and reasonableness of the regulation</a:t>
            </a:r>
          </a:p>
          <a:p>
            <a:pPr marL="342900" lvl="1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Whether the regulation is a policy decision requiring legislative review</a:t>
            </a:r>
          </a:p>
        </p:txBody>
      </p:sp>
    </p:spTree>
    <p:extLst>
      <p:ext uri="{BB962C8B-B14F-4D97-AF65-F5344CB8AC3E}">
        <p14:creationId xmlns:p14="http://schemas.microsoft.com/office/powerpoint/2010/main" val="1933050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553200"/>
            <a:ext cx="8305800" cy="307777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</a:rPr>
              <a:t>www.irrc.state.pa.us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"/>
            <a:ext cx="8305800" cy="677108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IRRC Criteria for Review</a:t>
            </a:r>
          </a:p>
        </p:txBody>
      </p:sp>
      <p:sp>
        <p:nvSpPr>
          <p:cNvPr id="7" name="Rectangle 6"/>
          <p:cNvSpPr/>
          <p:nvPr/>
        </p:nvSpPr>
        <p:spPr>
          <a:xfrm>
            <a:off x="847344" y="1295400"/>
            <a:ext cx="83058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Comments, objections or recommendations of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Standing Committee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 with the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 Review Act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IRRC regulations</a:t>
            </a:r>
          </a:p>
          <a:p>
            <a:pPr marL="342900" lvl="1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Whether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regulation is supported by acceptable data</a:t>
            </a:r>
          </a:p>
          <a:p>
            <a:pPr marL="342900" lvl="1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 there is a less costly or intrusive alternative for small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businesses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32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447800"/>
            <a:ext cx="7924800" cy="1981200"/>
          </a:xfrm>
          <a:ln w="25400">
            <a:noFill/>
          </a:ln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7174" name="Content Placeholder 7"/>
          <p:cNvSpPr>
            <a:spLocks noGrp="1"/>
          </p:cNvSpPr>
          <p:nvPr>
            <p:ph sz="quarter" idx="4"/>
          </p:nvPr>
        </p:nvSpPr>
        <p:spPr>
          <a:xfrm>
            <a:off x="914401" y="914400"/>
            <a:ext cx="8077199" cy="5410200"/>
          </a:xfrm>
          <a:ln w="25400">
            <a:noFill/>
            <a:rou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independent agency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commissioners, one each appointed by: 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Governor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Senate President Pro Tempore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Speaker of the House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Senate Minority Leader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 Minority Leader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3C7A-07FC-444E-BB27-3FDAB019288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"/>
            <a:ext cx="8305800" cy="707886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 to know about IRRC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9300" cy="762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1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"/>
            <a:ext cx="8305800" cy="677108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Regulations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6553200"/>
            <a:ext cx="8305800" cy="307777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</a:rPr>
              <a:t>www.irrc.state.pa.us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66540"/>
            <a:ext cx="6153088" cy="265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76" y="677109"/>
            <a:ext cx="71247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01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"/>
            <a:ext cx="8305800" cy="677108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Regulations – Sample RAF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553200"/>
            <a:ext cx="8305800" cy="307777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</a:rPr>
              <a:t>www.irrc.state.pa.us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8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"/>
            <a:ext cx="8305800" cy="677108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Regulations – Sample RAF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553200"/>
            <a:ext cx="8305800" cy="307777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</a:rPr>
              <a:t>www.irrc.state.pa.us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80287"/>
            <a:ext cx="8305800" cy="523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68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"/>
            <a:ext cx="8305800" cy="677108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Regulations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553200"/>
            <a:ext cx="8305800" cy="307777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</a:rPr>
              <a:t>www.irrc.state.pa.us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51" y="680157"/>
            <a:ext cx="8016748" cy="550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0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"/>
            <a:ext cx="8305800" cy="677108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- Sample Annex Excerpt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553200"/>
            <a:ext cx="8305800" cy="307777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</a:rPr>
              <a:t>www.irrc.state.pa.us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8458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8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"/>
            <a:ext cx="8305800" cy="677108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Preamble Excerpt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553200"/>
            <a:ext cx="8305800" cy="307777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</a:rPr>
              <a:t>www.irrc.state.pa.us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5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"/>
            <a:ext cx="8305800" cy="677108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Comments by Agency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553200"/>
            <a:ext cx="8305800" cy="307777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</a:rPr>
              <a:t>www.irrc.state.pa.us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838200"/>
            <a:ext cx="8381999" cy="282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810000"/>
            <a:ext cx="8320507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6553200"/>
            <a:ext cx="8305800" cy="307777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</a:rPr>
              <a:t>www.irrc.state.pa.us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"/>
            <a:ext cx="8305800" cy="677108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Comments by Agency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9090"/>
            <a:ext cx="8382000" cy="250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33" y="4191000"/>
            <a:ext cx="844466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85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143000" y="152400"/>
            <a:ext cx="8077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553200"/>
            <a:ext cx="8305800" cy="307777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</a:rPr>
              <a:t>www.irrc.state.pa.us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"/>
            <a:ext cx="8305800" cy="677108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Comments by Agency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90600" y="914400"/>
            <a:ext cx="8001000" cy="5486400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Font typeface="Arial" pitchFamily="34" charset="0"/>
              <a:buNone/>
              <a:defRPr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two years that follow the close of the public comment period, the Agency: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Reviews all comments received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convene stakeholder group(s)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make changes to proposed regulation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issue a draft of the final regulation or publish an Advanced Notice of Final Rulemaking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Prepares the final-form regulation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Prepares a comment and response document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decide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submit the final-form regulation – end of process</a:t>
            </a:r>
          </a:p>
          <a:p>
            <a:pPr marL="0" indent="0">
              <a:buClr>
                <a:schemeClr val="tx2"/>
              </a:buClr>
              <a:buFont typeface="Arial" pitchFamily="34" charset="0"/>
              <a:buNone/>
              <a:defRPr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2"/>
              </a:buClr>
              <a:defRPr/>
            </a:pPr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  <a:defRPr/>
            </a:pPr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  <a:defRPr/>
            </a:pP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30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59" y="147496"/>
            <a:ext cx="8329241" cy="625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200" y="6477000"/>
            <a:ext cx="8305800" cy="381000"/>
          </a:xfrm>
        </p:spPr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</p:spTree>
    <p:extLst>
      <p:ext uri="{BB962C8B-B14F-4D97-AF65-F5344CB8AC3E}">
        <p14:creationId xmlns:p14="http://schemas.microsoft.com/office/powerpoint/2010/main" val="36232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914400" y="304800"/>
            <a:ext cx="8077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553200"/>
            <a:ext cx="8305800" cy="307777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</a:rPr>
              <a:t>www.irrc.state.pa.us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"/>
            <a:ext cx="8305800" cy="646331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Regulation Timetable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572085" y="2133600"/>
            <a:ext cx="444837" cy="574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09600" y="1219200"/>
            <a:ext cx="8382000" cy="476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Submission of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final-form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IRRC and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Standing Committees</a:t>
            </a:r>
          </a:p>
          <a:p>
            <a:pPr marL="342900" indent="-342900" algn="ctr">
              <a:defRPr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(Within 2 years from close of public comment period)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Standing Committee action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defRPr/>
            </a:pP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(Up to 24 hours before IRRC public meeting)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defRPr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defRPr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ublic meeting</a:t>
            </a:r>
          </a:p>
          <a:p>
            <a:pPr marL="342900" indent="-342900" algn="ctr">
              <a:defRPr/>
            </a:pP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(Minimum 30 days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receipt of final-form regulation)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defRPr/>
            </a:pPr>
            <a:endParaRPr lang="en-US" sz="2400" i="1" dirty="0">
              <a:solidFill>
                <a:schemeClr val="tx1"/>
              </a:solidFill>
            </a:endParaRPr>
          </a:p>
          <a:p>
            <a:pPr marL="342900" indent="-342900" algn="ctr">
              <a:defRPr/>
            </a:pPr>
            <a:endParaRPr lang="en-US" sz="2400" i="1" dirty="0">
              <a:solidFill>
                <a:schemeClr val="tx1"/>
              </a:solidFill>
            </a:endParaRPr>
          </a:p>
          <a:p>
            <a:pPr marL="342900" indent="-342900" algn="ctr"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607223" y="3598164"/>
            <a:ext cx="444837" cy="574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41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3C7A-07FC-444E-BB27-3FDAB0192886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524000"/>
            <a:ext cx="8305800" cy="4179888"/>
          </a:xfrm>
        </p:spPr>
        <p:txBody>
          <a:bodyPr/>
          <a:lstStyle/>
          <a:p>
            <a:pPr marL="800100" lvl="1" indent="-342900">
              <a:lnSpc>
                <a:spcPct val="80000"/>
              </a:lnSpc>
              <a:spcAft>
                <a:spcPts val="120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include a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to all comments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received</a:t>
            </a:r>
          </a:p>
          <a:p>
            <a:pPr marL="800100" lvl="1" indent="-342900">
              <a:lnSpc>
                <a:spcPct val="80000"/>
              </a:lnSpc>
              <a:spcAft>
                <a:spcPts val="120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RAF and Annex are included with any updates and revisions</a:t>
            </a:r>
          </a:p>
          <a:p>
            <a:pPr marL="800100" lvl="1" indent="-342900">
              <a:lnSpc>
                <a:spcPct val="80000"/>
              </a:lnSpc>
              <a:spcAft>
                <a:spcPts val="120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Delivered to IRRC and the Standing Committees</a:t>
            </a:r>
          </a:p>
          <a:p>
            <a:pPr marL="800100" lvl="1" indent="-342900">
              <a:lnSpc>
                <a:spcPct val="80000"/>
              </a:lnSpc>
              <a:spcAft>
                <a:spcPts val="120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Scheduled for consideration at IRRC’s next public meeting that is at least 30 days from delivery of the regulation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"/>
            <a:ext cx="8305800" cy="707886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Regulation</a:t>
            </a:r>
            <a:endParaRPr lang="en-US" sz="4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914400" y="304800"/>
            <a:ext cx="8077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553200"/>
            <a:ext cx="8305800" cy="307777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</a:rPr>
              <a:t>www.irrc.state.pa.us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"/>
            <a:ext cx="8305800" cy="707886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IRRC Public Meeting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3000" y="1143000"/>
            <a:ext cx="7467600" cy="541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Meeting – 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hearing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 of a regulation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 provides summary of the regulation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Agency opening remarks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itchFamily="2" charset="2"/>
              <a:buChar char="§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comments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itchFamily="2" charset="2"/>
              <a:buChar char="§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Agency response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itchFamily="2" charset="2"/>
              <a:buChar char="§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Commissioners motion and vote on regulation  </a:t>
            </a:r>
          </a:p>
        </p:txBody>
      </p:sp>
    </p:spTree>
    <p:extLst>
      <p:ext uri="{BB962C8B-B14F-4D97-AF65-F5344CB8AC3E}">
        <p14:creationId xmlns:p14="http://schemas.microsoft.com/office/powerpoint/2010/main" val="1880531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28700" y="1600200"/>
            <a:ext cx="7924800" cy="1981200"/>
          </a:xfrm>
          <a:ln w="25400">
            <a:noFill/>
          </a:ln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3C7A-07FC-444E-BB27-3FDAB0192886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"/>
            <a:ext cx="8305800" cy="707886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Participation</a:t>
            </a:r>
            <a:endParaRPr lang="en-US" sz="4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066800"/>
            <a:ext cx="83058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  <a:buClr>
                <a:schemeClr val="tx2"/>
              </a:buClr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stage</a:t>
            </a:r>
          </a:p>
          <a:p>
            <a:pPr marL="342900" lvl="1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Interested parties may submit comments to IRRC prior to IRRC’s public meeting</a:t>
            </a:r>
          </a:p>
          <a:p>
            <a:pPr marL="342900" lvl="1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Attend IRRC’s public meeting</a:t>
            </a:r>
          </a:p>
          <a:p>
            <a:pPr marL="342900" lvl="1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 in support of or opposition to the regulation at IRRC’s public meeting</a:t>
            </a:r>
          </a:p>
          <a:p>
            <a:pPr marL="342900" lvl="1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Aft>
                <a:spcPts val="1200"/>
              </a:spcAft>
              <a:buClr>
                <a:schemeClr val="tx2"/>
              </a:buClr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447800"/>
            <a:ext cx="7924800" cy="1981200"/>
          </a:xfrm>
          <a:ln w="25400">
            <a:noFill/>
          </a:ln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7174" name="Content Placeholder 7"/>
          <p:cNvSpPr>
            <a:spLocks noGrp="1"/>
          </p:cNvSpPr>
          <p:nvPr>
            <p:ph sz="quarter" idx="4"/>
          </p:nvPr>
        </p:nvSpPr>
        <p:spPr>
          <a:xfrm>
            <a:off x="952500" y="1524000"/>
            <a:ext cx="8077199" cy="4267200"/>
          </a:xfrm>
          <a:ln w="25400">
            <a:noFill/>
            <a:round/>
          </a:ln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IRRC review is based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RRA criteria: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Whether the agency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statutory authority to implement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regulation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Whether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regulation is consistent with the legislative intent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3C7A-07FC-444E-BB27-3FDAB0192886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"/>
            <a:ext cx="8305800" cy="646331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IRRC’s Review Criteria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447800"/>
            <a:ext cx="7924800" cy="1981200"/>
          </a:xfrm>
          <a:ln w="25400">
            <a:noFill/>
          </a:ln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7174" name="Content Placeholder 7"/>
          <p:cNvSpPr>
            <a:spLocks noGrp="1"/>
          </p:cNvSpPr>
          <p:nvPr>
            <p:ph sz="quarter" idx="4"/>
          </p:nvPr>
        </p:nvSpPr>
        <p:spPr>
          <a:xfrm>
            <a:off x="952500" y="1295400"/>
            <a:ext cx="8077199" cy="4953000"/>
          </a:xfrm>
          <a:ln w="25400">
            <a:noFill/>
            <a:round/>
          </a:ln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 in the public interest?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based on the criteria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or fiscal impacts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of the public health, safety and welfare and the effect on Pennsylvania’s natural resources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Clarity, feasibility and reasonableness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www.irrc.state.pa.us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3C7A-07FC-444E-BB27-3FDAB01928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"/>
            <a:ext cx="8305800" cy="646331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IRRC’s Review Criteria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914400" y="304800"/>
            <a:ext cx="8077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553200"/>
            <a:ext cx="8305800" cy="307777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</a:rPr>
              <a:t>www.irrc.state.pa.us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"/>
            <a:ext cx="8305800" cy="707886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IRRC Public Meeting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43000" y="1441704"/>
            <a:ext cx="7848600" cy="4724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None/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IRRC 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approves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regulation, the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 to Office of Attorney General for review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 to Legislative Reference Bureau for final publication</a:t>
            </a:r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  <a:defRPr/>
            </a:pPr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  <a:defRPr/>
            </a:pPr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  <a:defRPr/>
            </a:pP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68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914400" y="304800"/>
            <a:ext cx="8077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553200"/>
            <a:ext cx="8305800" cy="307777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</a:rPr>
              <a:t>www.irrc.state.pa.us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"/>
            <a:ext cx="8305800" cy="707886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IRRC Public Meeting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19200" y="1149096"/>
            <a:ext cx="7467600" cy="541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Deemed to be approved if: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IRRC issued no public comments on proposed regulation</a:t>
            </a:r>
          </a:p>
          <a:p>
            <a:pPr marL="457200" lvl="1" inden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Agency did not make any changes to the regulation from proposed to final</a:t>
            </a:r>
          </a:p>
          <a:p>
            <a:pPr marL="457200" lvl="1" inden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concerns raised by Standing Committees</a:t>
            </a:r>
          </a:p>
        </p:txBody>
      </p:sp>
    </p:spTree>
    <p:extLst>
      <p:ext uri="{BB962C8B-B14F-4D97-AF65-F5344CB8AC3E}">
        <p14:creationId xmlns:p14="http://schemas.microsoft.com/office/powerpoint/2010/main" val="4026057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447800"/>
            <a:ext cx="7924800" cy="1981200"/>
          </a:xfrm>
          <a:ln w="25400">
            <a:noFill/>
          </a:ln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7174" name="Content Placeholder 7"/>
          <p:cNvSpPr>
            <a:spLocks noGrp="1"/>
          </p:cNvSpPr>
          <p:nvPr>
            <p:ph sz="quarter" idx="4"/>
          </p:nvPr>
        </p:nvSpPr>
        <p:spPr>
          <a:xfrm>
            <a:off x="952500" y="1600200"/>
            <a:ext cx="8077199" cy="4038600"/>
          </a:xfrm>
          <a:ln w="25400">
            <a:noFill/>
            <a:round/>
          </a:ln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regulations become effective on the date of publication, which means…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regulation has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successfully gone through the regulatory review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and, upon publication, has the 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and effect of law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3C7A-07FC-444E-BB27-3FDAB0192886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"/>
            <a:ext cx="8305800" cy="646331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 Regulation is Approved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553200"/>
            <a:ext cx="8305800" cy="307777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</a:rPr>
              <a:t>www.irrc.state.pa.us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"/>
            <a:ext cx="8305800" cy="707886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IRRC Public Meeting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66800" y="1219200"/>
            <a:ext cx="7848600" cy="4876800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None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IRRC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disapproves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regulation, the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Redeliver the final-form regulation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revisions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None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Redeliver the final-form regulation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revisions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None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redeliver the regulation</a:t>
            </a:r>
          </a:p>
          <a:p>
            <a:pPr>
              <a:buClr>
                <a:schemeClr val="tx2"/>
              </a:buClr>
              <a:defRPr/>
            </a:pPr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  <a:defRPr/>
            </a:pPr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  <a:defRPr/>
            </a:pP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95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200" y="6477000"/>
            <a:ext cx="8305800" cy="381000"/>
          </a:xfrm>
        </p:spPr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2" y="304800"/>
            <a:ext cx="8305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4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447800"/>
            <a:ext cx="7924800" cy="1981200"/>
          </a:xfrm>
          <a:ln w="25400">
            <a:noFill/>
          </a:ln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7174" name="Content Placeholder 7"/>
          <p:cNvSpPr>
            <a:spLocks noGrp="1"/>
          </p:cNvSpPr>
          <p:nvPr>
            <p:ph sz="quarter" idx="4"/>
          </p:nvPr>
        </p:nvSpPr>
        <p:spPr>
          <a:xfrm>
            <a:off x="1371600" y="1219200"/>
            <a:ext cx="7620000" cy="5105400"/>
          </a:xfrm>
          <a:ln w="25400">
            <a:noFill/>
            <a:round/>
          </a:ln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2400"/>
              </a:spcAft>
              <a:buNone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Ultimately, IRRC cannot stop the promulgation of a regulation. 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IRRC can disapprove a regulation twice, but the General Assembly must act to stop a regulation using the concurrent resolution process.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3C7A-07FC-444E-BB27-3FDAB0192886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"/>
            <a:ext cx="8305800" cy="646331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 Regulation is Disapproved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447800"/>
            <a:ext cx="7924800" cy="1981200"/>
          </a:xfrm>
          <a:ln w="25400">
            <a:noFill/>
          </a:ln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3C7A-07FC-444E-BB27-3FDAB0192886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"/>
            <a:ext cx="8305800" cy="646331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Barring a Regulation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14400" y="1210656"/>
            <a:ext cx="8153400" cy="514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Standing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 reports out a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 resolution</a:t>
            </a:r>
          </a:p>
          <a:p>
            <a:pPr marL="342900" indent="-342900" algn="ctr">
              <a:defRPr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defRPr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Bicameral action</a:t>
            </a:r>
          </a:p>
          <a:p>
            <a:pPr marL="342900" indent="-342900" algn="ctr">
              <a:defRPr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defRPr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Presentment to Governor </a:t>
            </a:r>
          </a:p>
          <a:p>
            <a:pPr marL="342900" indent="-342900" algn="ctr">
              <a:defRPr/>
            </a:pP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Legislature must override Governor’s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veto)</a:t>
            </a:r>
          </a:p>
          <a:p>
            <a:pPr marL="342900" indent="-342900" algn="ctr"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concurrent resolution is not successful,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sole   discretion as to whether to promulgate the regulation</a:t>
            </a:r>
          </a:p>
          <a:p>
            <a:pPr marL="342900" indent="-342900">
              <a:defRPr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407322" y="2057400"/>
            <a:ext cx="444837" cy="574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4440902" y="3276600"/>
            <a:ext cx="444837" cy="574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1"/>
            <a:ext cx="8229600" cy="4191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published as proposed in the PA Bulletin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comment period other than time before IRRC consideration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Enters the process at the final stage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Delivery to IRRC and Standing Committees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 is placed on agenda of IRRC’s next public meeting (which occurs no less that 30 days after delivery)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90600"/>
          </a:xfrm>
          <a:solidFill>
            <a:schemeClr val="tx2"/>
          </a:solidFill>
          <a:ln w="63500">
            <a:noFill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Final-omitted &amp; Emergency Regulations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0E481-9A40-44FD-A061-0EAAC79D53F8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8229600" cy="4191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Omitted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Permitted when: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Comments from public are not appropriate, necessary, or beneficial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persons subject to the regulation are named or given personal notice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Notice is impractical, unnecessary, or contrary to public interest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Attorney General Reviews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 to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Delivery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Certified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Governor or Attorney General certifies that it is necessary to respond to an emergency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Takes effect immediately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isapproved by IRRC or a Committee, remains in effect for another 120 days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762000"/>
          </a:xfrm>
          <a:solidFill>
            <a:schemeClr val="tx2"/>
          </a:solidFill>
          <a:ln w="63500">
            <a:noFill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Final-omitted &amp; Emergency Regulations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0E481-9A40-44FD-A061-0EAAC79D53F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200" y="6477000"/>
            <a:ext cx="8305800" cy="381000"/>
          </a:xfrm>
        </p:spPr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</p:spTree>
    <p:extLst>
      <p:ext uri="{BB962C8B-B14F-4D97-AF65-F5344CB8AC3E}">
        <p14:creationId xmlns:p14="http://schemas.microsoft.com/office/powerpoint/2010/main" val="38263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914400" y="228600"/>
            <a:ext cx="8077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553200"/>
            <a:ext cx="8305800" cy="307777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</a:rPr>
              <a:t>www.irrc.state.pa.us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"/>
            <a:ext cx="8305800" cy="707886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Sine Die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Adjournment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3000" y="1447800"/>
            <a:ext cx="7467600" cy="541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90600" y="609600"/>
            <a:ext cx="8153400" cy="514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session ends either: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30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midnight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chambers adopt a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sine die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adjournment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</a:p>
          <a:p>
            <a:pPr>
              <a:spcAft>
                <a:spcPts val="1200"/>
              </a:spcAft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of new session for regulatory purposes: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Monday in January of the next year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chambers have designated standing committees</a:t>
            </a:r>
          </a:p>
          <a:p>
            <a:pPr>
              <a:spcAft>
                <a:spcPts val="1200"/>
              </a:spcAft>
              <a:defRPr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ctr"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540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553200"/>
            <a:ext cx="8305800" cy="307777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</a:rPr>
              <a:t>www.irrc.state.pa.us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"/>
            <a:ext cx="8305800" cy="646331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Regulations During 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Sine Die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3000" y="1447800"/>
            <a:ext cx="7467600" cy="541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00100" y="762000"/>
            <a:ext cx="8153400" cy="514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Agencies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not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 proposed regulations to Standing Committees, but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deliver to IRRC and Legislative Reference Bureau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sine die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adjournment, agencies may deliver proposed regulations to the Standing Committees: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or after the 4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Monday in January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both Standing Committees have been designated,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no later than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2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Monday after committee designations are published in the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 Bulletin</a:t>
            </a:r>
          </a:p>
        </p:txBody>
      </p:sp>
    </p:spTree>
    <p:extLst>
      <p:ext uri="{BB962C8B-B14F-4D97-AF65-F5344CB8AC3E}">
        <p14:creationId xmlns:p14="http://schemas.microsoft.com/office/powerpoint/2010/main" val="2397687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553200"/>
            <a:ext cx="8305800" cy="307777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</a:rPr>
              <a:t>www.irrc.state.pa.us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"/>
            <a:ext cx="8305800" cy="707886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Regulations During 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Sine Die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3000" y="1447800"/>
            <a:ext cx="7467600" cy="541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90600" y="1066800"/>
            <a:ext cx="8153400" cy="514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Agency delivers final regulation before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sine die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adjournment, but Standing Committee minimum 20-day review period is not completed before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sine die</a:t>
            </a:r>
          </a:p>
          <a:p>
            <a:pPr marL="342900" lvl="1" indent="-3429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Agency must resubmit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regulation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IRRC and the Standing Committees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4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Monday in January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both Standing Committees have been designated,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no later than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2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Monday after committee designations are published in the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 Bulletin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87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914400" y="304800"/>
            <a:ext cx="8077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553200"/>
            <a:ext cx="8305800" cy="307777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</a:rPr>
              <a:t>www.irrc.state.pa.us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3000" y="1447800"/>
            <a:ext cx="7467600" cy="541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06424" y="609600"/>
            <a:ext cx="8153400" cy="514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Two-year period for final regulation expires after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sine die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adjournment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Agency must resubmit final regulation to IRRC and the Standing Committees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4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Monday in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  <a:defRPr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both Standing Committees have been designated,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no later than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2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Monday after committee designation are published in the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Bulletin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sine die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adjournment, agencies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not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regulations until after the start of the next legislative session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"/>
            <a:ext cx="8305800" cy="707886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Regulations During 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Sine Die</a:t>
            </a:r>
          </a:p>
        </p:txBody>
      </p:sp>
    </p:spTree>
    <p:extLst>
      <p:ext uri="{BB962C8B-B14F-4D97-AF65-F5344CB8AC3E}">
        <p14:creationId xmlns:p14="http://schemas.microsoft.com/office/powerpoint/2010/main" val="2397687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447800"/>
            <a:ext cx="7924800" cy="1981200"/>
          </a:xfrm>
          <a:ln w="25400">
            <a:noFill/>
          </a:ln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7174" name="Content Placeholder 7"/>
          <p:cNvSpPr>
            <a:spLocks noGrp="1"/>
          </p:cNvSpPr>
          <p:nvPr>
            <p:ph sz="quarter" idx="4"/>
          </p:nvPr>
        </p:nvSpPr>
        <p:spPr>
          <a:xfrm>
            <a:off x="1066801" y="1200330"/>
            <a:ext cx="8077199" cy="4953000"/>
          </a:xfrm>
          <a:ln w="25400">
            <a:noFill/>
            <a:round/>
          </a:ln>
        </p:spPr>
        <p:txBody>
          <a:bodyPr/>
          <a:lstStyle/>
          <a:p>
            <a:pPr marL="0" lvl="1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us on Twitter: PA_IRRC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Meeting videos available on Vimeo: IRRC PA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IRRC’s website to subscribe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receive automatic notices regarding specific agencies, specific regulations, the posting of IRRC’s public meeting agendas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3C7A-07FC-444E-BB27-3FDAB0192886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"/>
            <a:ext cx="8305800" cy="1200329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Pennsylvania’s </a:t>
            </a:r>
          </a:p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egulatory Review Process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9145"/>
            <a:ext cx="8305800" cy="1200329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information about Pennsylvania’s Regulatory Review Process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447800"/>
            <a:ext cx="7924800" cy="1981200"/>
          </a:xfrm>
          <a:ln w="25400">
            <a:noFill/>
          </a:ln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7174" name="Content Placeholder 7"/>
          <p:cNvSpPr>
            <a:spLocks noGrp="1"/>
          </p:cNvSpPr>
          <p:nvPr>
            <p:ph sz="quarter" idx="4"/>
          </p:nvPr>
        </p:nvSpPr>
        <p:spPr>
          <a:xfrm>
            <a:off x="914401" y="1219200"/>
            <a:ext cx="8077199" cy="5105400"/>
          </a:xfrm>
          <a:ln w="25400">
            <a:noFill/>
            <a:round/>
          </a:ln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3C7A-07FC-444E-BB27-3FDAB0192886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"/>
            <a:ext cx="8305800" cy="1200329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information about Pennsylvania’s regulatory review process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447800"/>
            <a:ext cx="7924800" cy="1981200"/>
          </a:xfrm>
          <a:ln w="25400">
            <a:noFill/>
          </a:ln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7174" name="Content Placeholder 7"/>
          <p:cNvSpPr>
            <a:spLocks noGrp="1"/>
          </p:cNvSpPr>
          <p:nvPr>
            <p:ph sz="quarter" idx="4"/>
          </p:nvPr>
        </p:nvSpPr>
        <p:spPr>
          <a:xfrm>
            <a:off x="838200" y="707887"/>
            <a:ext cx="8077199" cy="5410200"/>
          </a:xfrm>
          <a:ln w="25400">
            <a:noFill/>
            <a:round/>
          </a:ln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General Assembly had: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Enacted a large number of statutes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boards, commissions, departments, and agencies the authority to adopt rules and regulations to implement those statutes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3C7A-07FC-444E-BB27-3FDAB019288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"/>
            <a:ext cx="8305800" cy="707886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Regulatory Oversight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447800"/>
            <a:ext cx="7924800" cy="1981200"/>
          </a:xfrm>
          <a:ln w="25400">
            <a:noFill/>
          </a:ln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7174" name="Content Placeholder 7"/>
          <p:cNvSpPr>
            <a:spLocks noGrp="1"/>
          </p:cNvSpPr>
          <p:nvPr>
            <p:ph sz="quarter" idx="4"/>
          </p:nvPr>
        </p:nvSpPr>
        <p:spPr>
          <a:xfrm>
            <a:off x="914401" y="914400"/>
            <a:ext cx="8077199" cy="5410200"/>
          </a:xfrm>
          <a:ln w="25400">
            <a:noFill/>
            <a:round/>
          </a:ln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Pennsylvania’s legislature found that this delegation of its authority resulted in regulations that: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not conform to legislative intent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not evaluated based on their cost benefit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3C7A-07FC-444E-BB27-3FDAB019288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"/>
            <a:ext cx="8305800" cy="707886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Regulatory Oversight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447800"/>
            <a:ext cx="7924800" cy="1981200"/>
          </a:xfrm>
          <a:ln w="25400">
            <a:noFill/>
          </a:ln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7174" name="Content Placeholder 7"/>
          <p:cNvSpPr>
            <a:spLocks noGrp="1"/>
          </p:cNvSpPr>
          <p:nvPr>
            <p:ph sz="quarter" idx="4"/>
          </p:nvPr>
        </p:nvSpPr>
        <p:spPr>
          <a:xfrm>
            <a:off x="914401" y="914400"/>
            <a:ext cx="8077199" cy="5410200"/>
          </a:xfrm>
          <a:ln w="25400">
            <a:noFill/>
            <a:round/>
          </a:ln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General Assembly determined that it must establish a procedure for oversight and review of regulations to: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Curtail excessive regulation, and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 the executive branch to justify its exercise of the authority to regulate before imposing hidden costs upon the economy of Pennsylvania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3C7A-07FC-444E-BB27-3FDAB019288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"/>
            <a:ext cx="8305800" cy="707886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Regulatory Oversight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447800"/>
            <a:ext cx="7924800" cy="1981200"/>
          </a:xfrm>
          <a:ln w="25400">
            <a:noFill/>
          </a:ln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7174" name="Content Placeholder 7"/>
          <p:cNvSpPr>
            <a:spLocks noGrp="1"/>
          </p:cNvSpPr>
          <p:nvPr>
            <p:ph sz="quarter" idx="4"/>
          </p:nvPr>
        </p:nvSpPr>
        <p:spPr>
          <a:xfrm>
            <a:off x="952500" y="838200"/>
            <a:ext cx="8077199" cy="5486400"/>
          </a:xfrm>
          <a:ln w="25400">
            <a:noFill/>
            <a:round/>
          </a:ln>
        </p:spPr>
        <p:txBody>
          <a:bodyPr/>
          <a:lstStyle/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a method for ongoing and effective legislative </a:t>
            </a:r>
            <a:r>
              <a:rPr lang="en-US" sz="2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and oversight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foster executive branch accountability</a:t>
            </a:r>
            <a:endParaRPr lang="en-US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for </a:t>
            </a:r>
            <a:r>
              <a:rPr lang="en-US" sz="2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review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an agency with sufficient authority, expertise, independence and time to perform that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function…IRRC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</a:t>
            </a:r>
            <a:r>
              <a:rPr lang="en-US" sz="2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ultimate review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regulations by the General Assembly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 the Governor, the Attorney General and the General Assembly in their supervisory and oversight functions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 the resolution of objections to a regulation and the reaching of a consensus among the Commission, the Standing Committees, interested parties and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Agencies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www.irrc.state.pa.us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3C7A-07FC-444E-BB27-3FDAB019288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"/>
            <a:ext cx="8305800" cy="707886"/>
          </a:xfrm>
          <a:prstGeom prst="rect">
            <a:avLst/>
          </a:prstGeom>
          <a:solidFill>
            <a:schemeClr val="tx2"/>
          </a:solidFill>
          <a:ln w="38100" cmpd="sng">
            <a:noFill/>
            <a:round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Enactment of Regulatory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9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38100" cmpd="sng">
          <a:solidFill>
            <a:schemeClr val="tx1"/>
          </a:solidFill>
          <a:round/>
        </a:ln>
      </a:spPr>
      <a:bodyPr wrap="square" rtlCol="0">
        <a:spAutoFit/>
      </a:bodyPr>
      <a:lstStyle>
        <a:defPPr algn="ctr">
          <a:defRPr sz="3600" b="1" dirty="0" smtClean="0">
            <a:latin typeface="Franklin Gothic Book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7013</TotalTime>
  <Words>2163</Words>
  <Application>Microsoft Office PowerPoint</Application>
  <PresentationFormat>On-screen Show (4:3)</PresentationFormat>
  <Paragraphs>468</Paragraphs>
  <Slides>59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Arial</vt:lpstr>
      <vt:lpstr>Arial Unicode MS</vt:lpstr>
      <vt:lpstr>Calibri</vt:lpstr>
      <vt:lpstr>Franklin Gothic Book</vt:lpstr>
      <vt:lpstr>Franklin Gothic Medium</vt:lpstr>
      <vt:lpstr>Franklin Gothic Medium Cond</vt:lpstr>
      <vt:lpstr>Times New Roman</vt:lpstr>
      <vt:lpstr>Verdana</vt:lpstr>
      <vt:lpstr>Wingdings</vt:lpstr>
      <vt:lpstr>Office Theme</vt:lpstr>
      <vt:lpstr>2_Office Theme</vt:lpstr>
      <vt:lpstr>1_Office Theme</vt:lpstr>
      <vt:lpstr>PowerPoint Presentation</vt:lpstr>
      <vt:lpstr>If you only remember one thing…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Two-stage Regulatory Review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Final-omitted &amp; Emergency Regulations</vt:lpstr>
      <vt:lpstr>Final-omitted &amp; Emergency Regulations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dsummer;smiller</dc:creator>
  <cp:lastModifiedBy>Corinne Brandt</cp:lastModifiedBy>
  <cp:revision>388</cp:revision>
  <cp:lastPrinted>2016-07-05T18:05:58Z</cp:lastPrinted>
  <dcterms:created xsi:type="dcterms:W3CDTF">2012-09-25T18:36:15Z</dcterms:created>
  <dcterms:modified xsi:type="dcterms:W3CDTF">2018-09-07T18:46:56Z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